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59632" y="20828"/>
            <a:ext cx="697301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4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4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4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дәуіріндегі</a:t>
            </a:r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4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құрылысы</a:t>
            </a:r>
            <a:endParaRPr lang="ru-RU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36096" y="5229200"/>
            <a:ext cx="34563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Орындаған: 16-АРК-1 тобының студенті</a:t>
            </a:r>
          </a:p>
          <a:p>
            <a:r>
              <a:rPr lang="kk-KZ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Мұқұшева А.Р</a:t>
            </a:r>
          </a:p>
          <a:p>
            <a:r>
              <a:rPr lang="kk-KZ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Тексерген:Амирханов М.С</a:t>
            </a:r>
            <a:endParaRPr lang="ru-RU" sz="1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15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764704"/>
            <a:ext cx="8666112" cy="4785712"/>
          </a:xfrm>
        </p:spPr>
        <p:txBody>
          <a:bodyPr>
            <a:no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алдыңғы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қатарлы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сәулетшілердің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қызығушылығын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тудырды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саласына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аз.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мекендері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бұрыннан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организмдерін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көрсетті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ғғ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(Флоренция, Милан, Венеция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әрине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папалық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Рим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ансамбльдерді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ансамбльдерді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қаражатқа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діни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соборларды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бітіруге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бөлді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бастамалары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Пиенцы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дәстүрлерімен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үрдістерді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біріктіреді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Дегенмен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қабылданған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көзқарас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Италия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қалаларында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XV—XVI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ғғ.болған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өзгерістерді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біршама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бағаламайды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жасалғанын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талпынысымен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түсініктерін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талпынысты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өтуге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Феррарда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желісі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салынды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ағзаны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әрекеті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Бари, Терра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Соле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Кастро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қалаларында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қалаларда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1782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496944" cy="5649808"/>
          </a:xfrm>
        </p:spPr>
        <p:txBody>
          <a:bodyPr>
            <a:normAutofit fontScale="925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отбасылар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ықпалының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өсуімен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талғамдары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келбетіне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виллалардың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усыпальницалардың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лоджиялардың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құрылуында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құрметтеуге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даңқтауға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көршілермен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Гонзага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д 'Эсте, д' Эсте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Сфорца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рухта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сүруге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көркейтуге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қалпына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келтіруге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субұрқақтар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т. б.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көрсетті.Сарай-ғибадатханалық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едәуір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нарықтарын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жоғалтумен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дағдарыс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құлдырап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қолөнердің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құлдырауы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капиталдың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саудасы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байлықтардың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мүсіншілер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тартылды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өздеріне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тапсырылған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берушілердің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қанағаттандыра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даралығын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2120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586583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италиялық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үйлеспейтін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архитектуралық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бай.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принциптері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болды.Қаланы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элементтерін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көлемді-кеңістіктік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ұйымдастырудың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дәстүрлерді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ескерткіштерді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зерделеуге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өлшемдер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айқындығы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дәрежелі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қисынды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үйлесімі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тепе-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айналасындағылар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масштабта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мәдениеті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елеусіз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қалақұрылысқа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алмады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әділетсіз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жүрді.Қайта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енгізбеді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көлемдік-кеңістіктік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келбетін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проблемаларын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71637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169370"/>
            <a:ext cx="2490679" cy="1143000"/>
          </a:xfrm>
        </p:spPr>
        <p:txBody>
          <a:bodyPr/>
          <a:lstStyle/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Рис.1.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Феррара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Схематический план города: 1 — замок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д’Эсте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2 — площадь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Ариосто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3 — картезианский монастырь; 4 — церковь Санта Мария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Нуова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дельи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Альдигьери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5 — церковь Сан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Джулиано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в — церковь Сан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Бенедетто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7 — церковь Сан Франческо; 8 — палаццо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Диаманти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9 — собор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740"/>
            <a:ext cx="5688632" cy="6511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4875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188640"/>
            <a:ext cx="2509664" cy="1143000"/>
          </a:xfrm>
        </p:spPr>
        <p:txBody>
          <a:bodyPr/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Рис.2. Верона. Схематический план города: 1 — церковь Сан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Дзено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2 — церковь Сан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Бернардино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3 — район госпиталей и форта Сан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Спирито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4 — Гран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Гвардиа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Веккиа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5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Кастелло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Веккио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6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Мальфатти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7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Эрбе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8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Синьори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9 — площадь Санта Анастасия; 10 — собор; 11 — дворец епископа; 12 — античный амфитеатр; 13 — палаццо Помпеи; 14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Бевилаква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6552728" cy="6286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554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5373216"/>
            <a:ext cx="3268385" cy="1143000"/>
          </a:xfrm>
        </p:spPr>
        <p:txBody>
          <a:bodyPr/>
          <a:lstStyle/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Рис.3.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Мантуя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Схема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городских укреплений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план города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8" y="86671"/>
            <a:ext cx="5024602" cy="6668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895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649808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XV-XVI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шегіндегі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Феррараны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үрлеуі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Бьяджо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Россетти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(1465-1516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қақпаларын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жалғады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қиылыстары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Диаманти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басшылығымен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тұрғызылған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 ' Эсте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құлпымен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Комун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XII—XV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ғғ.басқа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қабаттылық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 '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Эстенің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нұсқауы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неғұрлым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зайырлы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ақсүйектік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ренессанстық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Феррараға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облик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ерекшеленетін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Буркхардт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Феррара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Еуропаның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539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433784"/>
          </a:xfrm>
        </p:spPr>
        <p:txBody>
          <a:bodyPr>
            <a:no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аудандарды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жоспарлаусыз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құрылысшылары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элементтері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формаларын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арналардан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арқандармен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субұрқақтармен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қуаттылықпен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ғ.жататын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Пиенцадағы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соборлық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алаңдағы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субұрқақтың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ансамбльдердегі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рөлі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күрделенеді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Римде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Витербо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маңайында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Вилла)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келбетін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байыту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Милан, Рим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түзетіліп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кеңейтілді.Каналдар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алқаптарды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суландыру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тасқынынан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жуу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ойластырылған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(Милан)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бөгеттер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шлюздерді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құрылыстарымен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(Верона,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Мантуя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Болонья, Ливорно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т. б.,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2, 3, 5, 21).</a:t>
            </a:r>
          </a:p>
        </p:txBody>
      </p:sp>
    </p:spTree>
    <p:extLst>
      <p:ext uri="{BB962C8B-B14F-4D97-AF65-F5344CB8AC3E}">
        <p14:creationId xmlns="" xmlns:p14="http://schemas.microsoft.com/office/powerpoint/2010/main" val="132734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085184"/>
            <a:ext cx="6512511" cy="1143000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Рис.4. Уличная аркада. Болонья;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Азоли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32841"/>
            <a:ext cx="2857500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89247"/>
            <a:ext cx="4136314" cy="4163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6851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92888" cy="550579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кездескен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созылды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батпақтар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4)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жақтарында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(Флоренция,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Виджевано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7).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өркендеу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ғ.жатады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сәттің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толығымен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аяқталған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ғ.).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үлгісі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 Марко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Венециядағы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Пьяцццеттаның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Дожейдің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Пьяццеттаға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да, Сан Марко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 Марко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мәрмәр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кейінірек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Пьяцеттамен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біріктірген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сәулетшілерді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Бартоломео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кампаниланың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биіктігін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60-тан 100 м-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ұлғайтады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жабындысымен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ұштастырады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Пьетро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Ломбардо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Прокурациялар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мұнарасын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1529 ж.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Пьяцццццеттадан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ларьки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тастайды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лагунаға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 Джорджо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Маджоре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монастырьға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Пьяцццетта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лагунаның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жерлерінен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рөлін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құрылымындағы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Сансовино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Пьяцццеттте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кампаниладан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 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Лоджеттаны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мұнараның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Скамоцция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Прокурациялар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аяқталды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77723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92888" cy="5217760"/>
          </a:xfrm>
        </p:spPr>
        <p:txBody>
          <a:bodyPr>
            <a:no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каналдың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сағасындағы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лагунаның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жағасындағы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Сан Марко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Венециандық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жәрмеңкелердің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орнына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тауарларды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жеткізудің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қонақтарды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сарай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собордың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отырғызудың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ыңғайлылығына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көркемдік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келетіндердің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ашылады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залы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антикалық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Милет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алаңдарының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ансамбліне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Сан Марко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келушілерге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Венециан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астанасы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әдемі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көрсетті.Құрылыстың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қарым-қатынасы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ғимаратты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кеңістікпен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байланыстыра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сипаттағы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құрылыстардың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қарама-қарсы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үйлесімін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табу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өркендеу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өнерінің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ансамбльдерінің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келді.Венецияның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мәдениеті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Санти Джованни э Паоло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Вероккио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жұмысының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әріптесі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ансамбльдерінде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болды.Ансамбльдің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Флоренциядағы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Синьория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Болоньдегі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алаңдар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кешені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325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681201"/>
            <a:ext cx="3635896" cy="5040560"/>
          </a:xfrm>
        </p:spPr>
        <p:txBody>
          <a:bodyPr/>
          <a:lstStyle/>
          <a:p>
            <a:pPr algn="l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Рис.5. Болонья. Схематический план города: 1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Мальпиги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2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Равеньяна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3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Маджоре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4 — площадь Нептуна; 5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Аркиджиннасио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6 — церковь Сан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Петронио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7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Публико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8 — палаццо Легата; 9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Подеста; 10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портико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Банки; 11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Нотаи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12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Аркиджиннасио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13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Энцо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14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Мерканция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15 — дворцы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Изолани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16 — церковь Сан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Джакомо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17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Грасси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18—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19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Арморини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20—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Колледжо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Спанья; 21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Бевилаква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22 — палаццо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Танари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66" y="692696"/>
            <a:ext cx="5369438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041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858" y="4797152"/>
            <a:ext cx="6512511" cy="114300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Рис.6. Болонья. Типовые проекты жилой застройки пригородов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41" y="1340768"/>
            <a:ext cx="7962809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8890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564980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Болоньяны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тарихының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іздерін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5).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римдік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лагерге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аудандарының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қақпаларды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сақталмады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қақпаларымен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XIV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біріктірді.Әдемі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қара-қызыл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кірпіштің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цехтық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өндірісінің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терракоттан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бөлшектерінің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созылып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ғ.дейін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ортақтықтың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әзірленген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типтік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примитивті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портиктер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бар. 6).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жүрегінде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Маджоре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коммунаның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біріктірген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құлпытас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ғғ.бойы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собор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Подестты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Фиораванте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Виньола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монументальды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портико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Банки)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қасбеті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біріктірген.Бірыңғай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бағынатын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тобына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21066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280920" cy="597666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Флоренциядағы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Сантиссим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Аннунциат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типтегі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үлгісі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шебер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ойлаған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Брунеллеско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монументальды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(1419-1444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келбетін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Мария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баччо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 '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Аньоло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1517-1525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монастырының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қайталанған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Сантиссим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Аннунциат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(Джованни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Каччини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1599-1601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портик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бүйірден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Фердинанду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Дж. да Болонья, 1608 Ж.)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субұрқақтар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(1629 ж.)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үрдістің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куәсі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рөлін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анықтау.Байлықтың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жинақталуымен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буржуазияның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ықпалды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өкілдері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отандастардың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мойындауына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лайық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ұмтылып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құдіретін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приход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ақшаны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құрбан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келуінде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тырысты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Флоренциядағы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Медичи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Ручелллаяның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біріншісі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Сан Лоренцо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капелламен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Медичи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Лауренцианой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кітапханасымен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Панкрацио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ручеллай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қарама-қарсы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лоджиямен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ручеллай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тамшыларынан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тұрды.Осы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тектес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құрылуынан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безендіретін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қаражатына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қадам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қалды.Мұндай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жаңартудың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Фабриано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Римде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індеті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жақындастарымен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папа Николай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Фабриканы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1451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Бернардо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Росселино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тапсырылды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тұйық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конфигурациясын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өзгертпей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Росселино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келтіруге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тырысады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Подестаның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тістерімен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көмкерген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көрермендердің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галереялармен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жиектеу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келуіне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қалатынын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куәландырады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Фабриано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құру-қайта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бірі.Орталық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жаңартуының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Пиенца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Бернардо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Росселино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асырылған.Пиенца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дәрежелі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кескіндеумен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собор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әдейі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кеңейтумен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трапеция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жиектейтін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мұқият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ойластырылған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ансамбльдердің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9856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5373216"/>
            <a:ext cx="6512511" cy="114300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Рис.7.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Виджевано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Главная площадь; слева — въезд в замок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Сфорца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башня (на плане — а),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Браманте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2487"/>
            <a:ext cx="8384030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425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err="1"/>
              <a:t>Виджеванода</a:t>
            </a:r>
            <a:r>
              <a:rPr lang="ru-RU" dirty="0"/>
              <a:t> (1493-1494 </a:t>
            </a:r>
            <a:r>
              <a:rPr lang="ru-RU" dirty="0" err="1"/>
              <a:t>жж</a:t>
            </a:r>
            <a:r>
              <a:rPr lang="ru-RU" dirty="0"/>
              <a:t>.) </a:t>
            </a:r>
            <a:r>
              <a:rPr lang="ru-RU" dirty="0" err="1"/>
              <a:t>алаңның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құрылысының</a:t>
            </a:r>
            <a:r>
              <a:rPr lang="ru-RU" dirty="0"/>
              <a:t> </a:t>
            </a:r>
            <a:r>
              <a:rPr lang="ru-RU" dirty="0" err="1"/>
              <a:t>мысалы</a:t>
            </a:r>
            <a:r>
              <a:rPr lang="ru-RU" dirty="0"/>
              <a:t> </a:t>
            </a:r>
            <a:r>
              <a:rPr lang="ru-RU" dirty="0" err="1"/>
              <a:t>қызықты</a:t>
            </a:r>
            <a:r>
              <a:rPr lang="ru-RU" dirty="0"/>
              <a:t>. Собор </a:t>
            </a:r>
            <a:r>
              <a:rPr lang="ru-RU" dirty="0" err="1"/>
              <a:t>тұрған</a:t>
            </a:r>
            <a:r>
              <a:rPr lang="ru-RU" dirty="0"/>
              <a:t> </a:t>
            </a:r>
            <a:r>
              <a:rPr lang="ru-RU" dirty="0" err="1"/>
              <a:t>алаң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Сфорц</a:t>
            </a:r>
            <a:r>
              <a:rPr lang="ru-RU" dirty="0"/>
              <a:t> </a:t>
            </a:r>
            <a:r>
              <a:rPr lang="ru-RU" dirty="0" err="1"/>
              <a:t>құлпына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кіру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,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аркадамен</a:t>
            </a:r>
            <a:r>
              <a:rPr lang="ru-RU" dirty="0"/>
              <a:t> </a:t>
            </a:r>
            <a:r>
              <a:rPr lang="ru-RU" dirty="0" err="1"/>
              <a:t>қоршалған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үстінде</a:t>
            </a:r>
            <a:r>
              <a:rPr lang="ru-RU" dirty="0"/>
              <a:t> </a:t>
            </a:r>
            <a:r>
              <a:rPr lang="ru-RU" dirty="0" err="1"/>
              <a:t>бірыңғай</a:t>
            </a:r>
            <a:r>
              <a:rPr lang="ru-RU" dirty="0"/>
              <a:t> </a:t>
            </a:r>
            <a:r>
              <a:rPr lang="ru-RU" dirty="0" err="1"/>
              <a:t>қасбеті</a:t>
            </a:r>
            <a:r>
              <a:rPr lang="ru-RU" dirty="0"/>
              <a:t> </a:t>
            </a:r>
            <a:r>
              <a:rPr lang="ru-RU" dirty="0" err="1"/>
              <a:t>созылып</a:t>
            </a:r>
            <a:r>
              <a:rPr lang="ru-RU" dirty="0"/>
              <a:t>, </a:t>
            </a:r>
            <a:r>
              <a:rPr lang="ru-RU" dirty="0" err="1"/>
              <a:t>суреттермен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терракотамен</a:t>
            </a:r>
            <a:r>
              <a:rPr lang="ru-RU" dirty="0"/>
              <a:t> </a:t>
            </a:r>
            <a:r>
              <a:rPr lang="ru-RU" dirty="0" err="1"/>
              <a:t>әшекейленген</a:t>
            </a:r>
            <a:r>
              <a:rPr lang="ru-RU" dirty="0"/>
              <a:t> (</a:t>
            </a:r>
            <a:r>
              <a:rPr lang="ru-RU" dirty="0" err="1"/>
              <a:t>күріш</a:t>
            </a:r>
            <a:r>
              <a:rPr lang="ru-RU" dirty="0"/>
              <a:t>. 7).</a:t>
            </a:r>
            <a:r>
              <a:rPr lang="ru-RU" dirty="0" err="1"/>
              <a:t>Ансамбльдердің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дамуы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қаланың</a:t>
            </a:r>
            <a:r>
              <a:rPr lang="ru-RU" dirty="0"/>
              <a:t>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өмірінен</a:t>
            </a:r>
            <a:r>
              <a:rPr lang="ru-RU" dirty="0"/>
              <a:t> </a:t>
            </a:r>
            <a:r>
              <a:rPr lang="ru-RU" dirty="0" err="1"/>
              <a:t>барынша</a:t>
            </a:r>
            <a:r>
              <a:rPr lang="ru-RU" dirty="0"/>
              <a:t> </a:t>
            </a:r>
            <a:r>
              <a:rPr lang="ru-RU" dirty="0" err="1"/>
              <a:t>оқшаулау</a:t>
            </a:r>
            <a:r>
              <a:rPr lang="ru-RU" dirty="0"/>
              <a:t> </a:t>
            </a:r>
            <a:r>
              <a:rPr lang="ru-RU" dirty="0" err="1"/>
              <a:t>бағытында</a:t>
            </a:r>
            <a:r>
              <a:rPr lang="ru-RU" dirty="0"/>
              <a:t> </a:t>
            </a:r>
            <a:r>
              <a:rPr lang="ru-RU" dirty="0" err="1"/>
              <a:t>жүрді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әрқайсысы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міндетке</a:t>
            </a:r>
            <a:r>
              <a:rPr lang="ru-RU" dirty="0"/>
              <a:t> </a:t>
            </a:r>
            <a:r>
              <a:rPr lang="ru-RU" dirty="0" err="1"/>
              <a:t>бағынып</a:t>
            </a:r>
            <a:r>
              <a:rPr lang="ru-RU" dirty="0"/>
              <a:t>, оны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бейімдейтін</a:t>
            </a:r>
            <a:r>
              <a:rPr lang="ru-RU" dirty="0"/>
              <a:t> </a:t>
            </a:r>
            <a:r>
              <a:rPr lang="ru-RU" dirty="0" err="1"/>
              <a:t>бірден</a:t>
            </a:r>
            <a:r>
              <a:rPr lang="ru-RU" dirty="0"/>
              <a:t> </a:t>
            </a:r>
            <a:r>
              <a:rPr lang="ru-RU" dirty="0" err="1"/>
              <a:t>айқын</a:t>
            </a:r>
            <a:r>
              <a:rPr lang="ru-RU" dirty="0"/>
              <a:t> </a:t>
            </a:r>
            <a:r>
              <a:rPr lang="ru-RU" dirty="0" err="1"/>
              <a:t>даралықпен</a:t>
            </a:r>
            <a:r>
              <a:rPr lang="ru-RU" dirty="0"/>
              <a:t> </a:t>
            </a:r>
            <a:r>
              <a:rPr lang="ru-RU" dirty="0" err="1"/>
              <a:t>шешілді</a:t>
            </a:r>
            <a:r>
              <a:rPr lang="ru-RU" dirty="0"/>
              <a:t>. </a:t>
            </a:r>
            <a:r>
              <a:rPr lang="en-US" dirty="0"/>
              <a:t>XVI </a:t>
            </a:r>
            <a:r>
              <a:rPr lang="ru-RU" dirty="0"/>
              <a:t>ғ. </a:t>
            </a:r>
            <a:r>
              <a:rPr lang="ru-RU" dirty="0" err="1"/>
              <a:t>алаңдары</a:t>
            </a:r>
            <a:r>
              <a:rPr lang="ru-RU" dirty="0"/>
              <a:t> </a:t>
            </a:r>
            <a:r>
              <a:rPr lang="ru-RU" dirty="0" err="1"/>
              <a:t>парадтық</a:t>
            </a:r>
            <a:r>
              <a:rPr lang="ru-RU" dirty="0"/>
              <a:t> </a:t>
            </a:r>
            <a:r>
              <a:rPr lang="ru-RU" dirty="0" err="1"/>
              <a:t>шерулер</a:t>
            </a:r>
            <a:r>
              <a:rPr lang="ru-RU" dirty="0"/>
              <a:t> мен </a:t>
            </a:r>
            <a:r>
              <a:rPr lang="ru-RU" dirty="0" err="1"/>
              <a:t>мерекелерге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өркендеу</a:t>
            </a:r>
            <a:r>
              <a:rPr lang="ru-RU" dirty="0"/>
              <a:t> </a:t>
            </a:r>
            <a:r>
              <a:rPr lang="ru-RU" dirty="0" err="1"/>
              <a:t>коммунасы-қалалардың</a:t>
            </a:r>
            <a:r>
              <a:rPr lang="ru-RU" dirty="0"/>
              <a:t>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алаңдары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. </a:t>
            </a:r>
            <a:r>
              <a:rPr lang="ru-RU" dirty="0" err="1"/>
              <a:t>Кеңістіктік</a:t>
            </a:r>
            <a:r>
              <a:rPr lang="ru-RU" dirty="0"/>
              <a:t> </a:t>
            </a:r>
            <a:r>
              <a:rPr lang="ru-RU" dirty="0" err="1"/>
              <a:t>композициялардың</a:t>
            </a:r>
            <a:r>
              <a:rPr lang="ru-RU" dirty="0"/>
              <a:t> </a:t>
            </a:r>
            <a:r>
              <a:rPr lang="ru-RU" dirty="0" err="1"/>
              <a:t>күрделілігіне</a:t>
            </a:r>
            <a:r>
              <a:rPr lang="ru-RU" dirty="0"/>
              <a:t> </a:t>
            </a:r>
            <a:r>
              <a:rPr lang="ru-RU" dirty="0" err="1"/>
              <a:t>қарамастан</a:t>
            </a:r>
            <a:r>
              <a:rPr lang="ru-RU" dirty="0"/>
              <a:t>,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перспективаға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алдымен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алдында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вестибюль </a:t>
            </a:r>
            <a:r>
              <a:rPr lang="ru-RU" dirty="0" err="1"/>
              <a:t>рөлін</a:t>
            </a:r>
            <a:r>
              <a:rPr lang="ru-RU" dirty="0"/>
              <a:t> </a:t>
            </a:r>
            <a:r>
              <a:rPr lang="ru-RU" dirty="0" err="1"/>
              <a:t>ойнады</a:t>
            </a:r>
            <a:r>
              <a:rPr lang="ru-RU" dirty="0"/>
              <a:t>. Орта </a:t>
            </a:r>
            <a:r>
              <a:rPr lang="ru-RU" dirty="0" err="1"/>
              <a:t>ғасырдағыдай</a:t>
            </a:r>
            <a:r>
              <a:rPr lang="ru-RU" dirty="0"/>
              <a:t>,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кеңістіктік</a:t>
            </a:r>
            <a:r>
              <a:rPr lang="ru-RU" dirty="0"/>
              <a:t> </a:t>
            </a:r>
            <a:r>
              <a:rPr lang="ru-RU" dirty="0" err="1"/>
              <a:t>ұйыммен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композициялық</a:t>
            </a:r>
            <a:r>
              <a:rPr lang="ru-RU" dirty="0"/>
              <a:t> </a:t>
            </a:r>
            <a:r>
              <a:rPr lang="ru-RU" dirty="0" err="1"/>
              <a:t>құрылымдармен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алаң</a:t>
            </a:r>
            <a:r>
              <a:rPr lang="ru-RU" dirty="0"/>
              <a:t> </a:t>
            </a:r>
            <a:r>
              <a:rPr lang="ru-RU" dirty="0" err="1"/>
              <a:t>ансамбльдің</a:t>
            </a:r>
            <a:r>
              <a:rPr lang="ru-RU" dirty="0"/>
              <a:t> </a:t>
            </a:r>
            <a:r>
              <a:rPr lang="ru-RU" dirty="0" err="1"/>
              <a:t>жетекші</a:t>
            </a:r>
            <a:r>
              <a:rPr lang="ru-RU" dirty="0"/>
              <a:t> </a:t>
            </a:r>
            <a:r>
              <a:rPr lang="ru-RU" dirty="0" err="1"/>
              <a:t>ғимараты</a:t>
            </a:r>
            <a:r>
              <a:rPr lang="ru-RU" dirty="0"/>
              <a:t> — </a:t>
            </a:r>
            <a:r>
              <a:rPr lang="ru-RU" dirty="0" err="1"/>
              <a:t>құрылысқа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бағынады</a:t>
            </a:r>
            <a:r>
              <a:rPr lang="ru-RU" dirty="0"/>
              <a:t>.</a:t>
            </a:r>
            <a:r>
              <a:rPr lang="en-US" dirty="0"/>
              <a:t>XVI </a:t>
            </a:r>
            <a:r>
              <a:rPr lang="ru-RU" dirty="0" err="1"/>
              <a:t>ғ.алғашқы</a:t>
            </a:r>
            <a:r>
              <a:rPr lang="ru-RU" dirty="0"/>
              <a:t> </a:t>
            </a:r>
            <a:r>
              <a:rPr lang="ru-RU" dirty="0" err="1"/>
              <a:t>ансамбльдерінің</a:t>
            </a:r>
            <a:r>
              <a:rPr lang="ru-RU" dirty="0"/>
              <a:t> </a:t>
            </a:r>
            <a:r>
              <a:rPr lang="ru-RU" dirty="0" err="1"/>
              <a:t>қатарына</a:t>
            </a:r>
            <a:r>
              <a:rPr lang="ru-RU" dirty="0"/>
              <a:t>,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 </a:t>
            </a:r>
            <a:r>
              <a:rPr lang="ru-RU" dirty="0" err="1"/>
              <a:t>композициялық</a:t>
            </a:r>
            <a:r>
              <a:rPr lang="ru-RU" dirty="0"/>
              <a:t> </a:t>
            </a:r>
            <a:r>
              <a:rPr lang="ru-RU" dirty="0" err="1"/>
              <a:t>тәсілдер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ойда</a:t>
            </a:r>
            <a:r>
              <a:rPr lang="ru-RU" dirty="0"/>
              <a:t> </a:t>
            </a:r>
            <a:r>
              <a:rPr lang="ru-RU" dirty="0" err="1"/>
              <a:t>саналы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, </a:t>
            </a:r>
            <a:r>
              <a:rPr lang="ru-RU" dirty="0" err="1"/>
              <a:t>папалық</a:t>
            </a:r>
            <a:r>
              <a:rPr lang="ru-RU" dirty="0"/>
              <a:t> </a:t>
            </a:r>
            <a:r>
              <a:rPr lang="ru-RU" dirty="0" err="1"/>
              <a:t>Ватикандағы</a:t>
            </a:r>
            <a:r>
              <a:rPr lang="ru-RU" dirty="0"/>
              <a:t> Бельведер </a:t>
            </a:r>
            <a:r>
              <a:rPr lang="ru-RU" dirty="0" err="1"/>
              <a:t>кешені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— </a:t>
            </a:r>
            <a:r>
              <a:rPr lang="ru-RU" dirty="0" err="1"/>
              <a:t>Римдегі</a:t>
            </a:r>
            <a:r>
              <a:rPr lang="ru-RU" dirty="0"/>
              <a:t> </a:t>
            </a:r>
            <a:r>
              <a:rPr lang="ru-RU" dirty="0" err="1"/>
              <a:t>Фарнез</a:t>
            </a:r>
            <a:r>
              <a:rPr lang="ru-RU" dirty="0"/>
              <a:t> </a:t>
            </a:r>
            <a:r>
              <a:rPr lang="ru-RU" dirty="0" err="1"/>
              <a:t>сарайының</a:t>
            </a:r>
            <a:r>
              <a:rPr lang="ru-RU" dirty="0"/>
              <a:t> </a:t>
            </a:r>
            <a:r>
              <a:rPr lang="ru-RU" dirty="0" err="1"/>
              <a:t>алдындағы</a:t>
            </a:r>
            <a:r>
              <a:rPr lang="ru-RU" dirty="0"/>
              <a:t> </a:t>
            </a:r>
            <a:r>
              <a:rPr lang="ru-RU" dirty="0" err="1"/>
              <a:t>алаң</a:t>
            </a:r>
            <a:r>
              <a:rPr lang="ru-RU" dirty="0"/>
              <a:t> (ансамбль ой-</a:t>
            </a:r>
            <a:r>
              <a:rPr lang="ru-RU" dirty="0" err="1"/>
              <a:t>ойы</a:t>
            </a:r>
            <a:r>
              <a:rPr lang="ru-RU" dirty="0"/>
              <a:t> Тибр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асырылмаған</a:t>
            </a:r>
            <a:r>
              <a:rPr lang="ru-RU" dirty="0"/>
              <a:t> </a:t>
            </a:r>
            <a:r>
              <a:rPr lang="ru-RU" dirty="0" err="1"/>
              <a:t>көпірді</a:t>
            </a:r>
            <a:r>
              <a:rPr lang="ru-RU" dirty="0"/>
              <a:t> </a:t>
            </a:r>
            <a:r>
              <a:rPr lang="ru-RU" dirty="0" err="1"/>
              <a:t>қосты</a:t>
            </a:r>
            <a:r>
              <a:rPr lang="ru-RU" dirty="0"/>
              <a:t>), </a:t>
            </a:r>
            <a:r>
              <a:rPr lang="ru-RU" dirty="0" err="1"/>
              <a:t>римдік</a:t>
            </a:r>
            <a:r>
              <a:rPr lang="ru-RU" dirty="0"/>
              <a:t> </a:t>
            </a:r>
            <a:r>
              <a:rPr lang="ru-RU" dirty="0" err="1"/>
              <a:t>Капиталий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Флоренциядағы</a:t>
            </a:r>
            <a:r>
              <a:rPr lang="ru-RU" dirty="0"/>
              <a:t> </a:t>
            </a:r>
            <a:r>
              <a:rPr lang="ru-RU" dirty="0" err="1"/>
              <a:t>Боболи</a:t>
            </a:r>
            <a:r>
              <a:rPr lang="ru-RU" dirty="0"/>
              <a:t> </a:t>
            </a:r>
            <a:r>
              <a:rPr lang="ru-RU" dirty="0" err="1"/>
              <a:t>бақшалары</a:t>
            </a:r>
            <a:r>
              <a:rPr lang="ru-RU" dirty="0"/>
              <a:t> бар </a:t>
            </a:r>
            <a:r>
              <a:rPr lang="ru-RU" dirty="0" err="1"/>
              <a:t>кеңейтілген</a:t>
            </a:r>
            <a:r>
              <a:rPr lang="ru-RU" dirty="0"/>
              <a:t> палаццо </a:t>
            </a:r>
            <a:r>
              <a:rPr lang="ru-RU" dirty="0" err="1"/>
              <a:t>Питти</a:t>
            </a:r>
            <a:r>
              <a:rPr lang="ru-RU" dirty="0"/>
              <a:t> </a:t>
            </a:r>
            <a:r>
              <a:rPr lang="ru-RU" dirty="0" err="1"/>
              <a:t>кешені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  <a:r>
              <a:rPr lang="en-US" dirty="0"/>
              <a:t>XVI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асырылған</a:t>
            </a:r>
            <a:r>
              <a:rPr lang="ru-RU" dirty="0"/>
              <a:t> </a:t>
            </a:r>
            <a:r>
              <a:rPr lang="ru-RU" dirty="0" err="1"/>
              <a:t>Фарнезенің</a:t>
            </a:r>
            <a:r>
              <a:rPr lang="ru-RU" dirty="0"/>
              <a:t> </a:t>
            </a:r>
            <a:r>
              <a:rPr lang="ru-RU" dirty="0" err="1"/>
              <a:t>тікбұрышты</a:t>
            </a:r>
            <a:r>
              <a:rPr lang="ru-RU" dirty="0"/>
              <a:t> </a:t>
            </a:r>
            <a:r>
              <a:rPr lang="ru-RU" dirty="0" err="1"/>
              <a:t>ауданы</a:t>
            </a:r>
            <a:r>
              <a:rPr lang="ru-RU" dirty="0"/>
              <a:t>, Антонио де </a:t>
            </a:r>
            <a:r>
              <a:rPr lang="ru-RU" dirty="0" err="1"/>
              <a:t>Сангалло</a:t>
            </a:r>
            <a:r>
              <a:rPr lang="ru-RU" dirty="0"/>
              <a:t> </a:t>
            </a:r>
            <a:r>
              <a:rPr lang="ru-RU" dirty="0" err="1"/>
              <a:t>бастаған</a:t>
            </a:r>
            <a:r>
              <a:rPr lang="ru-RU" dirty="0"/>
              <a:t> сарай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кіші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аяқталған</a:t>
            </a:r>
            <a:r>
              <a:rPr lang="ru-RU" dirty="0"/>
              <a:t> Микеланджело, </a:t>
            </a:r>
            <a:r>
              <a:rPr lang="ru-RU" dirty="0" err="1"/>
              <a:t>сантиссима</a:t>
            </a:r>
            <a:r>
              <a:rPr lang="ru-RU" dirty="0"/>
              <a:t> </a:t>
            </a:r>
            <a:r>
              <a:rPr lang="ru-RU" dirty="0" err="1"/>
              <a:t>Аннунциаттар</a:t>
            </a:r>
            <a:r>
              <a:rPr lang="ru-RU" dirty="0"/>
              <a:t> </a:t>
            </a:r>
            <a:r>
              <a:rPr lang="ru-RU" dirty="0" err="1"/>
              <a:t>ансамблінде</a:t>
            </a:r>
            <a:r>
              <a:rPr lang="ru-RU" dirty="0"/>
              <a:t> </a:t>
            </a:r>
            <a:r>
              <a:rPr lang="ru-RU" dirty="0" err="1"/>
              <a:t>әлі</a:t>
            </a:r>
            <a:r>
              <a:rPr lang="ru-RU" dirty="0"/>
              <a:t> </a:t>
            </a:r>
            <a:r>
              <a:rPr lang="ru-RU" dirty="0" err="1"/>
              <a:t>күнге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көрсетілмеген</a:t>
            </a:r>
            <a:r>
              <a:rPr lang="ru-RU" dirty="0"/>
              <a:t> </a:t>
            </a:r>
            <a:r>
              <a:rPr lang="ru-RU" dirty="0" err="1"/>
              <a:t>осьтік</a:t>
            </a:r>
            <a:r>
              <a:rPr lang="ru-RU" dirty="0"/>
              <a:t> </a:t>
            </a:r>
            <a:r>
              <a:rPr lang="ru-RU" dirty="0" err="1"/>
              <a:t>құрылым</a:t>
            </a:r>
            <a:r>
              <a:rPr lang="ru-RU" dirty="0"/>
              <a:t> </a:t>
            </a:r>
            <a:r>
              <a:rPr lang="ru-RU" dirty="0" err="1"/>
              <a:t>принципіне</a:t>
            </a:r>
            <a:r>
              <a:rPr lang="ru-RU" dirty="0"/>
              <a:t> </a:t>
            </a:r>
            <a:r>
              <a:rPr lang="ru-RU" dirty="0" err="1"/>
              <a:t>бағынады.Фарнезе</a:t>
            </a:r>
            <a:r>
              <a:rPr lang="ru-RU" dirty="0"/>
              <a:t> </a:t>
            </a:r>
            <a:r>
              <a:rPr lang="ru-RU" dirty="0" err="1"/>
              <a:t>алаңына</a:t>
            </a:r>
            <a:r>
              <a:rPr lang="ru-RU" dirty="0"/>
              <a:t> Кампо </a:t>
            </a:r>
            <a:r>
              <a:rPr lang="ru-RU" dirty="0" err="1"/>
              <a:t>ди</a:t>
            </a:r>
            <a:r>
              <a:rPr lang="ru-RU" dirty="0"/>
              <a:t> </a:t>
            </a:r>
            <a:r>
              <a:rPr lang="ru-RU" dirty="0" err="1"/>
              <a:t>Фьориден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параллель </a:t>
            </a:r>
            <a:r>
              <a:rPr lang="ru-RU" dirty="0" err="1"/>
              <a:t>көше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орташасы</a:t>
            </a:r>
            <a:r>
              <a:rPr lang="ru-RU" dirty="0"/>
              <a:t> </a:t>
            </a:r>
            <a:r>
              <a:rPr lang="ru-RU" dirty="0" err="1"/>
              <a:t>бүйірінен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ансамбльдің</a:t>
            </a:r>
            <a:r>
              <a:rPr lang="ru-RU" dirty="0"/>
              <a:t> </a:t>
            </a:r>
            <a:r>
              <a:rPr lang="ru-RU" dirty="0" err="1"/>
              <a:t>симметриясын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ала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Фарнезе</a:t>
            </a:r>
            <a:r>
              <a:rPr lang="ru-RU" dirty="0"/>
              <a:t> </a:t>
            </a:r>
            <a:r>
              <a:rPr lang="ru-RU" dirty="0" err="1"/>
              <a:t>сарайының</a:t>
            </a:r>
            <a:r>
              <a:rPr lang="ru-RU" dirty="0"/>
              <a:t> порталы БАҚ </a:t>
            </a:r>
            <a:r>
              <a:rPr lang="ru-RU" dirty="0" err="1"/>
              <a:t>порталының</a:t>
            </a:r>
            <a:r>
              <a:rPr lang="ru-RU" dirty="0"/>
              <a:t> </a:t>
            </a:r>
            <a:r>
              <a:rPr lang="ru-RU" dirty="0" err="1"/>
              <a:t>осімен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артқы</a:t>
            </a:r>
            <a:r>
              <a:rPr lang="ru-RU" dirty="0"/>
              <a:t> лоджия </a:t>
            </a:r>
            <a:r>
              <a:rPr lang="ru-RU" dirty="0" err="1"/>
              <a:t>орталығымен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Ансамбль </a:t>
            </a:r>
            <a:r>
              <a:rPr lang="ru-RU" dirty="0" err="1"/>
              <a:t>композициясы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субұрқақтың</a:t>
            </a:r>
            <a:r>
              <a:rPr lang="ru-RU" dirty="0"/>
              <a:t> (</a:t>
            </a:r>
            <a:r>
              <a:rPr lang="ru-RU" dirty="0" err="1"/>
              <a:t>Виньола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Қарақаллы</a:t>
            </a:r>
            <a:r>
              <a:rPr lang="ru-RU" dirty="0"/>
              <a:t> </a:t>
            </a:r>
            <a:r>
              <a:rPr lang="ru-RU" dirty="0" err="1"/>
              <a:t>термінің</a:t>
            </a:r>
            <a:r>
              <a:rPr lang="ru-RU" dirty="0"/>
              <a:t> </a:t>
            </a:r>
            <a:r>
              <a:rPr lang="ru-RU" dirty="0" err="1"/>
              <a:t>қола</a:t>
            </a:r>
            <a:r>
              <a:rPr lang="ru-RU" dirty="0"/>
              <a:t> </a:t>
            </a:r>
            <a:r>
              <a:rPr lang="ru-RU" dirty="0" err="1"/>
              <a:t>ванналарын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) </a:t>
            </a:r>
            <a:r>
              <a:rPr lang="ru-RU" dirty="0" err="1"/>
              <a:t>қойылымымен</a:t>
            </a:r>
            <a:r>
              <a:rPr lang="ru-RU" dirty="0"/>
              <a:t> </a:t>
            </a:r>
            <a:r>
              <a:rPr lang="ru-RU" dirty="0" err="1"/>
              <a:t>аяқталды</a:t>
            </a:r>
            <a:r>
              <a:rPr lang="ru-RU" dirty="0"/>
              <a:t>. </a:t>
            </a:r>
            <a:r>
              <a:rPr lang="ru-RU" dirty="0" err="1"/>
              <a:t>Субұрқақтардың</a:t>
            </a:r>
            <a:r>
              <a:rPr lang="ru-RU" dirty="0"/>
              <a:t>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орналасуы</a:t>
            </a:r>
            <a:r>
              <a:rPr lang="ru-RU" dirty="0"/>
              <a:t> сарай </a:t>
            </a:r>
            <a:r>
              <a:rPr lang="ru-RU" dirty="0" err="1"/>
              <a:t>алдындағы</a:t>
            </a:r>
            <a:r>
              <a:rPr lang="ru-RU" dirty="0"/>
              <a:t> </a:t>
            </a:r>
            <a:r>
              <a:rPr lang="ru-RU" dirty="0" err="1"/>
              <a:t>кеңістікті</a:t>
            </a:r>
            <a:r>
              <a:rPr lang="ru-RU" dirty="0"/>
              <a:t> </a:t>
            </a:r>
            <a:r>
              <a:rPr lang="ru-RU" dirty="0" err="1"/>
              <a:t>босатып</a:t>
            </a:r>
            <a:r>
              <a:rPr lang="ru-RU" dirty="0"/>
              <a:t>,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алаңын</a:t>
            </a:r>
            <a:r>
              <a:rPr lang="ru-RU" dirty="0"/>
              <a:t> </a:t>
            </a:r>
            <a:r>
              <a:rPr lang="ru-RU" dirty="0" err="1"/>
              <a:t>қуатты</a:t>
            </a:r>
            <a:r>
              <a:rPr lang="ru-RU" dirty="0"/>
              <a:t> </a:t>
            </a:r>
            <a:r>
              <a:rPr lang="ru-RU" dirty="0" err="1"/>
              <a:t>отбасы</a:t>
            </a:r>
            <a:r>
              <a:rPr lang="ru-RU" dirty="0"/>
              <a:t> </a:t>
            </a:r>
            <a:r>
              <a:rPr lang="ru-RU" dirty="0" err="1"/>
              <a:t>резиденциясы</a:t>
            </a:r>
            <a:r>
              <a:rPr lang="ru-RU" dirty="0"/>
              <a:t> </a:t>
            </a:r>
            <a:r>
              <a:rPr lang="ru-RU" dirty="0" err="1"/>
              <a:t>алдындағы</a:t>
            </a:r>
            <a:r>
              <a:rPr lang="ru-RU" dirty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/>
              <a:t>атрийге</a:t>
            </a:r>
            <a:r>
              <a:rPr lang="ru-RU" dirty="0"/>
              <a:t> </a:t>
            </a:r>
            <a:r>
              <a:rPr lang="ru-RU" dirty="0" err="1"/>
              <a:t>айналдырады</a:t>
            </a:r>
            <a:r>
              <a:rPr lang="ru-RU" dirty="0"/>
              <a:t>(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алаң</a:t>
            </a:r>
            <a:r>
              <a:rPr lang="ru-RU" dirty="0"/>
              <a:t> </a:t>
            </a:r>
            <a:r>
              <a:rPr lang="ru-RU" dirty="0" err="1"/>
              <a:t>Виджеваноға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33839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5301208"/>
            <a:ext cx="6512511" cy="1143000"/>
          </a:xfrm>
        </p:spPr>
        <p:txBody>
          <a:bodyPr/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Рис.8. Рим. Общий вид площади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Капитоия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(слева лестница, ведущая к церкви Санта Мария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дельи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Арачели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280"/>
            <a:ext cx="4990458" cy="5002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977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589240"/>
            <a:ext cx="6512511" cy="1143000"/>
          </a:xfrm>
        </p:spPr>
        <p:txBody>
          <a:bodyPr/>
          <a:lstStyle/>
          <a:p>
            <a:pPr algn="l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Рис.9. Расположение скульптур и фонтанов на площадях: 1 — площадь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Санто в Падуе; 2 — площади Нептуна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Маджоре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Болонье до реконструкции; 3 — площадь Синьории во Флоренции; 4 — площадь Санти Джованни э Паоло в Венеции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4343254" cy="5424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6971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5661248"/>
            <a:ext cx="6512511" cy="1143000"/>
          </a:xfrm>
        </p:spPr>
        <p:txBody>
          <a:bodyPr/>
          <a:lstStyle/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Рис.10. Падуя. Памятник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Гаттамелата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1447 г. Донателло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640"/>
            <a:ext cx="3744416" cy="5329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017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3474720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Италиядағы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мысалдарының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ғ.ғана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сәулетшілікте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Римдегі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Капитолия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9).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Сенаторлар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сарайының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мұнарасы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баспалдақпен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трапециялық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-пандус,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бүйір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сарайларының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симметриясы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ақырында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бітелу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мүсінінің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күшейтіп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маңыздылығын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толықтыратын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ашылуы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ғимаратқа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кеңістігінің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бағынуы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көрінген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бағдары-міне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ансамбльдерінің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архитектурасына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Микеланджело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енгізген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сызық.Римнің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түр-түрін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өзгерткен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оны орта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ғасыр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руиналарынан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тірілткен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Италия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Еуропаның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сәулетшілігіне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Астананың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аумағы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шашылған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кейіннен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қамтылып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элементтері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біртұтас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жүйеге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Римнің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сәулеттік-кеңістіктік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ұйымдастырылуын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анықтаған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сүйектер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болды.Ежелгі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шатырлары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салынып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жетекші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масштабы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монументтілігін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композицияларының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принциптерін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зерттеді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меңгереді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ұтымды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ізденістеріне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бейнелеу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өнері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өнерінің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ойластырылған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синтезіне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негізделді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9, 10).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зодчими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Брунеллеско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Альберти,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Росселино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Леонардо да Винчи,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Браманте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Микеланджело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ойластырылған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кейбірі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7667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1445 ж. 1450 ж.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мерейтойға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Римде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Борго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белгіленді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авторлары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Росселино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Альберти)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абаттандыруы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Борго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кварталдары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шіркеулерді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қарастырылған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шығындарды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асырылмаған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қалды.Леонардо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 Винчи Милан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бақытсыздықтың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-оба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індеті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1484-1485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Аурудың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таралуына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скученность,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антисанитариясы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Зодчий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кеңейтілетін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Миланның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иеліктерін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қалалықтар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Леонардоның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пікірінше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Миланға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тұрғыннан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жиырма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әрқайсысы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5000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Леонардо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:"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жиналуын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қойлар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иісті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таратады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эпидемия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Леонардоның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нобайлары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деңгейдегі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жерлерден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кіреберістердегі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виадуктерді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жабдықтауды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тармақталған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желісін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11).</a:t>
            </a:r>
          </a:p>
        </p:txBody>
      </p:sp>
    </p:spTree>
    <p:extLst>
      <p:ext uri="{BB962C8B-B14F-4D97-AF65-F5344CB8AC3E}">
        <p14:creationId xmlns="" xmlns:p14="http://schemas.microsoft.com/office/powerpoint/2010/main" val="2686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152" y="4504606"/>
            <a:ext cx="3570799" cy="1143000"/>
          </a:xfrm>
        </p:spPr>
        <p:txBody>
          <a:bodyPr/>
          <a:lstStyle/>
          <a:p>
            <a:r>
              <a:rPr lang="ru-RU" sz="1600" dirty="0"/>
              <a:t>Рис.11. Схема двухъярусных улиц. Леонардо да Винчи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38100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38100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98032" y="51571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Рис.12. Флоренция. Схема реконструкции города Леонардо да Винчи</a:t>
            </a:r>
          </a:p>
        </p:txBody>
      </p:sp>
    </p:spTree>
    <p:extLst>
      <p:ext uri="{BB962C8B-B14F-4D97-AF65-F5344CB8AC3E}">
        <p14:creationId xmlns="" xmlns:p14="http://schemas.microsoft.com/office/powerpoint/2010/main" val="31784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64980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Леонардо да Винчи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Флоренцияның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түбегейлі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бұрышына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орасан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12).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жуу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бөгеттер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ағатын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қарастырған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утопиялық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Леонардо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(сословное)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қоныстануына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зоодчий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Флоренцияның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тұрғындарына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тырысты.1514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Венециядағы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Риальто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көпірінің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жойғаннан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Фра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Джокондо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Каналдармен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көмкерілген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төртбұрышты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Арал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төртбұрышты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периметрі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лавкалармен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тұрғызылуы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Арка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қақпасы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Центричность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Маттео.Фра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Джокондоның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асырылмаған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қалды.Микеланджело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сүйікті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Флоренция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еркіндігін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демократизм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рухын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түрленуі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полистің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перистилі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болды.Микеланджело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Синьорияның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палаталары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гильдей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цех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Синьория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біртектілігін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галереялармен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галереялардың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аркадасының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Ланцидің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лоджиясының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масштабы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монументальды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Арка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жабындылары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Рим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форумдарының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құлауына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Флоренция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герцогтары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герцогтігін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Веккио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билеушілердің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тыныштығына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палаццо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Питти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өткелдері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Уффици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шебердің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557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640960" cy="5721816"/>
          </a:xfrm>
        </p:spPr>
        <p:txBody>
          <a:bodyPr>
            <a:noAutofit/>
          </a:bodyPr>
          <a:lstStyle/>
          <a:p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Жобаның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келтірілген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мысалдары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түсінік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Біртұтас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бөліктері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түсінік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орталықтандырылған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идеяның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болуымен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жоспарлауды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асыра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дамытуда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тығыз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ұйықтайтын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дәуір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өнерінің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реализмін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анықтайтын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мәдениетінің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ерекшелігі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көрініс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қызметтің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түрлерінің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ғылыми-техникалық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ерекше-көркем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білімдерді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жандандырудан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жоспарлануы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едәуір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дәрежеде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ұрыс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техникасының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өзгеруімен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атыс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қаруы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артиллерияның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енгізілуімен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құрылыстарын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мәжбүр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рельефінен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белдігі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бастиондары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қабырғалармен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алмастырылды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қабырғаларының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периметрінің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пішініне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болды.Бұл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типтегі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5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үштен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ойдың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көрсетеді.Итальяндық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шеберлерінің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теориясына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кездегі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қоюдағы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суға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түспеуге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5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ғ.барлық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трактаттар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құжаттарда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батылдықпен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толымдылықпен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бейнелеу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өнеріндегі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қиялдарын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айтпағанда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әзірленді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трактаты Филарете, Альберти, Франческо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Джорджо Мартини,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фантастикалық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роман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Полифило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Гипнеротомахия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" (к. 1499 ж.)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схемаларымен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Леонардо да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Винчидің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жазбалары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суреттері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осындай.Қайта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трактаттары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қажеттілігін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қанағаттандыру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қажеттігіне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сүйеніп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уақытының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жетістіктері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көзқарастарына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антикалық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ойшылдардың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Витрувияның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жаңадан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ашылған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еңбектерін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зерделеуге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ұмтылды.Витрувий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ыңғайлылық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сұлулық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мәселелерін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қарады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көріністеріне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толығымен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келді.Жүзеге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құрудың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асырылмаған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ынталандырды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қалаларында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түбегейлі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теорияларына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утопиялық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сипат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03695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280920" cy="3474720"/>
          </a:xfrm>
        </p:spPr>
        <p:txBody>
          <a:bodyPr>
            <a:noAutofit/>
          </a:bodyPr>
          <a:lstStyle/>
          <a:p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қалаларының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теориялары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бөлінуі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: 1450-ден 1550-ге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Альбертиден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Пьетро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Катанеоға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проблемалары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қаралған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1550-ден 1615-ге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Бартоломео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Амманатиден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Винченцо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Скамоцциге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эстетика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кезде.Қалалардың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трактаттары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мәселелеріне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міндеттеріне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бөледі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тұрғындарды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кәсіби-әлеуметтік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элементтерінің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проблемалары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архитектуралық-кеңістіктік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ұйымдасуын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дегенде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соңына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фортификация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мәселелеріне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мән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беріледі.Қалалардың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орналасу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пайымдаулар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практикада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мүлдем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қолданылмады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сирек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дамумен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стратегиямен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анықталған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жерлерде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болды.Зодчих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трактаттары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дәуірдің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дүниетанымын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бастысы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таңдаған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білгір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дәуіріндегі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сыныптық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жіктелуі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соған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игілігі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ғылымды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тудырды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қоныстандыру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аудандары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бөлінді.Қала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ұйымдастырудың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принципі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халықты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кәсіби-топтық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дәстүрлердің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ғасырлық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сәулетшілердің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пайымдауына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әсерін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Туыстық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кәсіптердің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қолөнершілері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сүруі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тұрғылықты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қолөнері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кәсіптерінің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асылдығы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анықталды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Саудагерлер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өзгертушілер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зергерлер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өсушілер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ауданда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жанында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сүре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кемешілер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арқандар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кварталдарында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айналмалы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көшеден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қоныстануға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құқылы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қалаушы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ұста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шорниктер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кіре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берістегі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қақпалардың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жанында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салынуы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Қолөнершілер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топтарына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шаштараздар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дәріханалар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тігіншілер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орналастырылуы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тиіс.Қаланың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үшінші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принципі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аумақты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кешендерге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байланысын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тұтастай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толыққанды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деректерін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үйлесімін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көздеді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Филарете — "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Сфорцинд"тамаша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жобасы.Қала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теоретиктерінің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пайымдаулары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мақаланы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толықтырып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Уикипедияға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көмектесе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Франческо де Марки,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күріш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13),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ортогональды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(Мартини,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маркалар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күріш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14), ал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авторлар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ТШ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жүйелерді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Перуцци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Пьетро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Катанео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үйлестіретін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жобалауды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формальды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механикалық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-шара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авторлардың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көпшілігі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жағдайларға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бедері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қоймалары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өзендер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желдер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т. б.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15).</a:t>
            </a:r>
          </a:p>
        </p:txBody>
      </p:sp>
    </p:spTree>
    <p:extLst>
      <p:ext uri="{BB962C8B-B14F-4D97-AF65-F5344CB8AC3E}">
        <p14:creationId xmlns="" xmlns:p14="http://schemas.microsoft.com/office/powerpoint/2010/main" val="23925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648" y="5085184"/>
            <a:ext cx="3168352" cy="1143000"/>
          </a:xfrm>
        </p:spPr>
        <p:txBody>
          <a:bodyPr/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Рис.13. Идеальные города: 1 — Фра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Джокондо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(?); 2 — Франческо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Джорджо Мартини; 3 — Франческо де Марки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632"/>
            <a:ext cx="5976664" cy="6825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7725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4365104"/>
            <a:ext cx="2725688" cy="114300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Рис.14. Идеальные города: вверху — Франческо де Марки; внизу — Франческо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Джорджо Мартини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60" y="116632"/>
            <a:ext cx="5066523" cy="6663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794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0" y="116632"/>
            <a:ext cx="2388610" cy="114300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Рис.15. Идеальные города: вверху - «нагорные» - Франческо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Джорджо Мартини; внизу —  город, «прорезанный» рекой, Франческо де Марки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6112545" cy="655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969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5456" y="0"/>
            <a:ext cx="1848544" cy="4293096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Рис.16. Идеальные города: 1 — Джованни Беллуччи; 2 — Франческо де Марки; 3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Буонаюто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Лорини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4 — Антонио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Лупичини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5 — Джироламо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Маджи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" y="116632"/>
            <a:ext cx="7620000" cy="621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744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3474720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құлыппен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ратушамен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собормен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ғибадат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алаңдары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магистральдарының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бірімен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қиылысында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16).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аумағы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көркейтілуі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сәулетшілердің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пікірі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скучениясы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антисанитариясы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мыңдаған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тұрғындарын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құртқан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індеттердің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таралуы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тазалықты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қабырғаларының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болмағанда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сауығуы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ойлауға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мәжбүр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Авторлары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теориялар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разрядить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выпрямить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озеленять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жағалаулар.Мәселен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,"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Сфорцинде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" Филарет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шетіне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жаңбыр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ағу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орталығындағы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айдынынан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жуу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Сегіз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каналдары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қарастырылған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бөлігінің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тыныштығын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көгалдандырылуы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25 м)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каналдар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галереялармен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көмкерілген.Леонардо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Винчидің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идеялары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проблемаларына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батыл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көзқарас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проблемалардың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шешімдерін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Мәселен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инсоляция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желдету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алшақтықтардың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ара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қатынасын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орнатты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деңгейдегі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қозғалыспен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құрастырды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күнмен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жарықтандырылған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көліктен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бос — "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байдарға"арналған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80479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568952" cy="3474720"/>
          </a:xfrm>
        </p:spPr>
        <p:txBody>
          <a:bodyPr>
            <a:no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Антонио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желдетілетін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көгалдандырылған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орамдардың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периметрлік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Леонардо да Винчи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сауықтыру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идеялары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дамыды.Франческо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марканың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үйлерді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алдыңғы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дәуірлердің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ықпалына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нақтырақ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орта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ғасырдан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мұра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Возрождение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үстемдік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сипатын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сақтайды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— тар,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қабаттардағы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шығарылған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қабатты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үйлер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16).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функционалдық-утилитарлық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проблемалармен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ғғ.басы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сәулетшілердің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жобаларында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көлемді-кеңістіктік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ұйымдастырудың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Трактаттарда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авторлар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әдемі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көшелермен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алаңдармен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құрылыстармен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безендірілуі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екеніне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қайтып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Үйлер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алаңдар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Альберти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келісілуі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Ф.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Джорджо Мартини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бөліктерін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бөліктеріне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қатынаста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ойлаған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жөн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жазды.Идеалды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көшелері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қиылыстарында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Арка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өткелдері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аркадалармен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жиектелген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жаңбырдан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таяқ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күннен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паналау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көркемдік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Альбертидің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ұсыныстары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сопақша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Ф. 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марканың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тікбұрышты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дәлелдейді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14).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аяғында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центрикалық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композициясын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(Фра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Джокондо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сызбаларымен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зодчихтердің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шығармашылығында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мәнге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ойға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бағынатын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біртұтас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орган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түсінік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ғ.қала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үстем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болады.Мұндай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шешімнің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қабырғамен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қоршалған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квадрат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формасында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шешілген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магистральмен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Перуци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Бұрыштар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да, композиция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мұнаралары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ғимараттың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орналасуының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орталықтандырылуын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күшейтеді.Антонио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Сангаллодың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суреті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тәріздес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қабырғаларымен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магистральмен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көшелерімен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Филарет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ұқсайды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дөңгелек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ғимараты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Дөңгелек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дегенмен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алдыңғылары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Антонио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ойының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центрикалық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композиция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идеясын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жалғастырады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Филаретаның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симметриялы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тікбұрышты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алаңдардың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кешені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Франческо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Джорджо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Мартинидің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серпантиндік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2579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3474720"/>
          </a:xfrm>
        </p:spPr>
        <p:txBody>
          <a:bodyPr>
            <a:noAutofit/>
          </a:bodyPr>
          <a:lstStyle/>
          <a:p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теоретиктерінің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Пьетро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Катанео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Катанео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ескерілуі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бес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өтеді:климат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құнарлылық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қолайлылық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трактаттың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авторы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пішіні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аумағының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көлемінен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конфигурациясы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оңайырақ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пайымдай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көпбұрышты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формадағы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неғұрлым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конфигурациясына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Катанео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бұрышты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шаршы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блоктардан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Катанео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билігі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жаулардан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тыныш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қорғалған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қарастырылған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ортасынан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еңбектердің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нысаналарын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құрмаған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сәулетшіліктің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трактаттарда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трактаттарда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тәсілдері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көлемді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композициялар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түрленеді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безендірудің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бөлшектерді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сызып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өздігінен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мақсатсыз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Буонаюто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Лорини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Вазари)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элементтері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сұлбасын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Амманати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ескерместен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әзірленді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үрдістер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ортасына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практикасында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белгіленген.Палладио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трактаты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(1570 ж.) —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пікірлерден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Альберти,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Палладио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өзінен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қалдырмады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трактатында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жоспарлануы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салынуы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ансамбльдері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етуі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тілектер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айтады.Итальяндық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теоретиктердің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өкілдері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Вазари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63731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613" y="4365104"/>
            <a:ext cx="1645568" cy="1143000"/>
          </a:xfrm>
        </p:spPr>
        <p:txBody>
          <a:bodyPr/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Рис.17. Идеальный город и его площади. Джорджо Вазари Младший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631"/>
            <a:ext cx="5419957" cy="6604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21288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3474720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Джорджо Вазари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(1598 ж.)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бұрышқа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міндеттер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симметрия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қағидалары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бедерлі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17).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(1615 ж.)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Винченцо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Вазариге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фортификациялық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пайымдаулардан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болжауға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Автор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қоныстануы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сауда-қолөнер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дәрежеде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регламенттейді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механикалық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көмірлі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схемасымен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тек Бас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әдемі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сызылған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схемасы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өлшемдерінің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ара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әрқайсысы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Вазари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пропорция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ауқымдылығын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жоғалтады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Палладионы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болмауы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кету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Гонзагоның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тапсырмасы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Саббионет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қалашығында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ауқымы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таңдалған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Лупичини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Лориниге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тиесілі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композициясын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қабылдауды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ұстанады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салмайды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жанасатын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кварталдардың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ғимараттарды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қояды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қасбеттер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тәсіл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теоретиктері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мінсіз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схемаларында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заңдастырылған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407290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424936" cy="579382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құлдырау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дағдарыс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теориясында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дәрежелі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проблемаларын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шеберлердің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перифериялық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Амманати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Лупичини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Лорини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Маджи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Лорини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Вазари)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мұқият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әзірлеу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т. б.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практикада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функционалдық-көркемдік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әзірлеуге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жоғалтумен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формализмде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шешімдерінің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еркіндігінде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құлдырау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байқалады.Қайта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ілімдері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практикасына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біршама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шекаралық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қалалар-бекіністерде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байқалады.Осы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Джулиано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Антонио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Санмикели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Микеланджело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Антонио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тұрғызылған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1534-1546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жж.салынған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Больсен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Кастро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III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Алессандро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Фарнезе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Пауылдың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бұйрығы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Сангалло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жақындарын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галереялары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монета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толығымен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қалғандары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Вазаридің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айтуынша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Кастро 1649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шебердің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нобайы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00393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572181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центрикалық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композициясы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феодалдың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резиденциясы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кешендерін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зодчими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назардан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Капраролдың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Виньол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қалашығы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Фарнез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берісте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шіркеулер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Фарнезенің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құлпының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Қалашықтың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батылдығы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қарапайымдылығы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монументтілігін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логикалық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ясностью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білдірілсе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сумевшего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контрастном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ұштастыра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зодчестве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показать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бөлімдер.1530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ж.МАЛЬТАЛЫҚ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рыцарей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орденіне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тиесілі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Мальтада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италиялықтар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құрметіне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Ла Валлетта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бекінісі-қаланы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(1566 ж.).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гаваньға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есіктерді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жиектеп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Фортпен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дәрежеде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белдеуі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жартаста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жыралармен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қуатты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қабырғалар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бастиондардан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теңізге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орнатылды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солтүстік-шығыс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сақинасына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айлақ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ойластырылған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тікбұрышты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толығымен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жартас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трассалау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қиындатқан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18).</a:t>
            </a:r>
          </a:p>
        </p:txBody>
      </p:sp>
    </p:spTree>
    <p:extLst>
      <p:ext uri="{BB962C8B-B14F-4D97-AF65-F5344CB8AC3E}">
        <p14:creationId xmlns="" xmlns:p14="http://schemas.microsoft.com/office/powerpoint/2010/main" val="1646817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5561" y="6237312"/>
            <a:ext cx="6512511" cy="424984"/>
          </a:xfrm>
        </p:spPr>
        <p:txBody>
          <a:bodyPr/>
          <a:lstStyle/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Рис.18. Ла Валлетта. Схематический план города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97" y="263150"/>
            <a:ext cx="8670538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998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536177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Солтүстік-шығыстан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оңтүстік-батысқа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материктер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қақпасынан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Валлетта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цитадельінің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Осы бас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магистральмен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симметриялы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негізгісіне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перпендикуляр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көлденең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қиылысатын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төселді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өтпеген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жартасқа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баспалдақ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магистральдар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қиылысына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байқауға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қиылысқан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бұрышпен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көшелеріне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т. е.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принциптердің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Альберти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айтылған.Жоспардың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геометриялық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қаттылығы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формасымен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жағалаулық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рельефтің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күрделілігіне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шеткі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аудандарындағы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тәуелді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орамдардың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жеңілдеді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Валлетта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бойницалар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шамалы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кварталдардың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периметрі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жүргізілді,ал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блоктардың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көгалдандырылды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Бұрыштық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алаңдарымен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мұнаралары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сақталған.Іс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Валлетта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қалаларының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айлақтары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шындықтың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қиылыстардың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өрнегі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абстрактілі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ұтымды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үнемді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мәжбүрлегенін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дәлелдейді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5393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6256" y="116632"/>
            <a:ext cx="2149624" cy="1143000"/>
          </a:xfrm>
        </p:spPr>
        <p:txBody>
          <a:bodyPr/>
          <a:lstStyle/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Рис.19. Терра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Соле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Схематический план города: 1 — палаццо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Комиссари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2 — палаццо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Камера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Комерчо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3 — бастион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566" y="260648"/>
            <a:ext cx="4590084" cy="6465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7374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361776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1564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Бернардо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Буонталенти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Романьяның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шекарасында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Форлиге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Терра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бекінісі-тұрақты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жандандырудың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Бекініс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Катанеоның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суреттеріне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(сурет.19).Бернардо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Буонталенти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құрылысшылары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фортификаторларының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болды-бекініс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организм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Ливорнодағы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растайды.Бекіністің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жұлдызды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ортогоналды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галереялармен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көмкерілген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кафедралды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собордың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құрылымы-осының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Тек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жағалаудың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бұрғыш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сызығының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схеманың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геометриялық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дұрыстығын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20, 21).</a:t>
            </a:r>
          </a:p>
        </p:txBody>
      </p:sp>
    </p:spTree>
    <p:extLst>
      <p:ext uri="{BB962C8B-B14F-4D97-AF65-F5344CB8AC3E}">
        <p14:creationId xmlns="" xmlns:p14="http://schemas.microsoft.com/office/powerpoint/2010/main" val="213688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373216"/>
            <a:ext cx="6512511" cy="1143000"/>
          </a:xfrm>
        </p:spPr>
        <p:txBody>
          <a:bodyPr/>
          <a:lstStyle/>
          <a:p>
            <a:r>
              <a:rPr lang="ru-RU" sz="1800" dirty="0"/>
              <a:t>Рис.20. Ливорно. </a:t>
            </a:r>
            <a:r>
              <a:rPr lang="ru-RU" sz="1800" dirty="0" err="1"/>
              <a:t>Схматический</a:t>
            </a:r>
            <a:r>
              <a:rPr lang="ru-RU" sz="1800" dirty="0"/>
              <a:t> план города: 1 — старая крепость; 2 — ансамбль центральных площадей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315416"/>
            <a:ext cx="762000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835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5517232"/>
            <a:ext cx="6512511" cy="1143000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Рис.21. Ливорно. Новая крепость, бастион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4729708" cy="5533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145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581128"/>
            <a:ext cx="6512511" cy="1143000"/>
          </a:xfrm>
        </p:spPr>
        <p:txBody>
          <a:bodyPr/>
          <a:lstStyle/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Рис.22. Слева — Пальма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Нуова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1595 г.; справа 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Граммикеле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(аэрофотосъемка)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4032448" cy="3656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3456384" cy="3656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099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496944" cy="5649808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Солтүстік-Шығыс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Венециандық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-Пальма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Нуовтың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бекінісі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авторы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белгісіз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шамамен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Скамоцци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XVII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географының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Мерианның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куәлігі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Пальма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Нуова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1593 ж.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венециялықтар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1595 ж.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аяқталды.Қуатты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қоршалған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схемасын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22)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1592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Лорини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жобасына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жақынНуовтың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Пальма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сақиналы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магистральға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апаратын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сегіз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тоғызбұрыш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алтыбұрышты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шеберлігі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орналастыруда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қабырғаларының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периметрі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алтыбұрышының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тоғызбұрышының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үйлесімі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мүлдем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көрінеді.Әрбір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Бастион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қақпалары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жобаланды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магистральдың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шықпайтын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қиылысында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ауданішілік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құрылды.Егер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Пальма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Нуов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трассалау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дерлік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асырылса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көзделгеннен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әлдеқайда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күшті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тұрғызылды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Нуовтың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пальмасына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тәртіпті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бұзбайды.Композицияның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дәлдігі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құралдармен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ерекшеленген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қырлы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желектермен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отырғызылған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тұрғызылмаған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здаияның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флагшток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радиалды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көшелердің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осьтері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бағдарланды.Возрождение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теорияларының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әсерінен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1693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қырғыш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Сицилияда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Граммикельді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22).</a:t>
            </a:r>
          </a:p>
        </p:txBody>
      </p:sp>
    </p:spTree>
    <p:extLst>
      <p:ext uri="{BB962C8B-B14F-4D97-AF65-F5344CB8AC3E}">
        <p14:creationId xmlns="" xmlns:p14="http://schemas.microsoft.com/office/powerpoint/2010/main" val="342517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3474720"/>
          </a:xfrm>
        </p:spPr>
        <p:txBody>
          <a:bodyPr>
            <a:noAutofit/>
          </a:bodyPr>
          <a:lstStyle/>
          <a:p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XV—XVI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ансамбльдерін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кешендер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қайталанбас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обаяның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орталықтарын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қалдырған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көріністі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жартысына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дербестікке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болғанша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ортағасырлық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дәстүрлер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күшті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болды,бірақ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сәулетші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көрініс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тырысты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ортасынан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берушімен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дәмі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талаптары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мәнге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Орындаушы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цех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зодчий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берушіге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даралығы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даралығы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ұстанымы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берушіден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өкілеттілігі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орта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бірлікке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кезеңдегі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Италия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ширегінен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орталықтандырылған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мемлекеттердің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дамуымен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реттеумен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организм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анағұрлым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көрінеді.Осы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уақыттың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синьорлардың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тапсырысы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зодчихтің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іс-әрекетімен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фортификациялары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композициясының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сұлулығы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трактаттарда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көрініс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идеялар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әрдайым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асырылмады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бағытта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бұрыннан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ансамбльдерді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тұрғызу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Италияның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мемлекеттері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герцогтіктерінің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неғұрлым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осал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аумақтарында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бекініс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құрылысы.Қайта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элементі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көркемдік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ойластырылған.Кеңістіктік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қарапайымдылығы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айқындығы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галереялармен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көмкерілген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Карпи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Виджевано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Флоренция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пьяцца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Сантиссим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Аннунциат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еселік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қатынастардағы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тікбұрышты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алаңдар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даралығын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жоғалтпай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композицияға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Пиенца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Болонья, Венеция)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жиналған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қисынды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собордың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Пиенцаға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қойылуы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трапеция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мәнін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айналасындағы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кеңістіктердің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тепе-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масштабты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біркелкілігі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Венециядағы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собор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бағынышты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кеңістіктерді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біріктіру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Болоньяның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алаңдары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Флоренциядағы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Синьория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Пьяццетт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Венециядағы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Сан Марко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алаңы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субұрқақтарды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мүсіндер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формаларды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пьяцетттегі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колонналар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собор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мачталар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Венециядағы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әріптестің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ескерткіші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Падуадағы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Гаттамелат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ескерткіші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Болоньедегі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Нептун фонтаны,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Римдегі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Капитолидегі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Аврелий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маркасы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монументі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композициясының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тәсілдері.Италияда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дәуірінде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түбегейлі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сынуына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бермесе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көпшілігінің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ансамбльдері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ренессанстық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бейнені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285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073744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шеберлері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кешендердің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(Флоренция,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Виджевано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Карпи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Венеция, Рим)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біркелкілікке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ұмтыла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сәулеттік-кеңістіктік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композицияны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күрделендіре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өкілдік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Капиталий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соборы)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қосудың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міндеттерін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Петр).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түсінігі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симметриялы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Бұрынғы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композициялардың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қарапайымдылығы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айқындығы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сәулет-кеңістіктік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күрделенген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тәсілдерімен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ауыстырылады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феодалдық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ақсүйектердің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шіркеудің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құрылыстарының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ашылған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астындағы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кеңістік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вестибюль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түсіндіріледі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Ақырында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көрерменнің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қозғалысын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динамикалық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элементтерін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ансамбльге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Римдегі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Капиталий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енгізуге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дамыған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әдіс.Қайта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сәулетшілері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әзірлеген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теорияларында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теориялар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проблемасын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баяндаса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жартысында.Біз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идеяларының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құрылысына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түрткі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болғанын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отырмыз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сүру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капиталистік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дайындады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дәуірдің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уақыттылығы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құлдырау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феодалдық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реакцияның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күшеюі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облыстарда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монархиялық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тәртіптің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қалыптасуы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жаулап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үзді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046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815</TotalTime>
  <Words>6933</Words>
  <Application>Microsoft Office PowerPoint</Application>
  <PresentationFormat>Экран (4:3)</PresentationFormat>
  <Paragraphs>52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Воздушный поток</vt:lpstr>
      <vt:lpstr>Слайд 1</vt:lpstr>
      <vt:lpstr>Слайд 2</vt:lpstr>
      <vt:lpstr>Слайд 3</vt:lpstr>
      <vt:lpstr>Слайд 4</vt:lpstr>
      <vt:lpstr>Рис.1. Феррара. Схематический план города: 1 — замок д’Эсте; 2 — площадь Ариосто; 3 — картезианский монастырь; 4 — церковь Санта Мария Нуова дельи Альдигьери; 5 — церковь Сан Джулиано; в — церковь Сан Бенедетто; 7 — церковь Сан Франческо; 8 — палаццо деи Диаманти; 9 — собор</vt:lpstr>
      <vt:lpstr>Рис.2. Верона. Схематический план города: 1 — церковь Сан Дзено; 2 — церковь Сан Бернардино; 3 — район госпиталей и форта Сан Спирито; 4 — Гран Гвардиа Веккиа; 5 — Кастелло Веккио; 6 — палаццо Мальфатти; 7 — площадь делле Эрбе; 8 — площадь деи Синьори; 9 — площадь Санта Анастасия; 10 — собор; 11 — дворец епископа; 12 — античный амфитеатр; 13 — палаццо Помпеи; 14 — палаццо Бевилаква</vt:lpstr>
      <vt:lpstr>Рис.3. Мантуя. Схема городских укреплений и план города</vt:lpstr>
      <vt:lpstr>Слайд 8</vt:lpstr>
      <vt:lpstr>Слайд 9</vt:lpstr>
      <vt:lpstr>Рис.4. Уличная аркада. Болонья; Азоли</vt:lpstr>
      <vt:lpstr>Слайд 11</vt:lpstr>
      <vt:lpstr>Слайд 12</vt:lpstr>
      <vt:lpstr>Рис.5. Болонья. Схематический план города: 1 — площадь Мальпиги; 2 — площадь Равеньяна; 3 — площадь Маджоре; 4 — площадь Нептуна; 5 — площадь Аркиджиннасио; 6 — церковь Сан Петронио; 7 — палаццо Публико; 8 — палаццо Легата; 9 — палаццо дель Подеста; 10 — портико деи Банки; 11 — палаццо деи Нотаи; 12 — палаццо Аркиджиннасио; 13 — палаццо дель Ре Энцо; 14 — Мерканция; 15 — дворцы Изолани; 16 — церковь Сан Джакомо; 17 — каза Грасси; 18— палаццо Фава; 19 — палаццо Арморини; 20—Колледжо ди Спанья; 21 — палаццо Бевилаква; 22 — палаццо Танари</vt:lpstr>
      <vt:lpstr>Рис.6. Болонья. Типовые проекты жилой застройки пригородов</vt:lpstr>
      <vt:lpstr>Слайд 15</vt:lpstr>
      <vt:lpstr>Слайд 16</vt:lpstr>
      <vt:lpstr>Рис.7. Виджевано. Главная площадь; слева — въезд в замок Сфорца и башня (на плане — а), Браманте ?</vt:lpstr>
      <vt:lpstr>Слайд 18</vt:lpstr>
      <vt:lpstr>Рис.8. Рим. Общий вид площади Капитоия (слева лестница, ведущая к церкви Санта Мария дельи Арачели)</vt:lpstr>
      <vt:lpstr>Рис.9. Расположение скульптур и фонтанов на площадях: 1 — площадь дель Санто в Падуе; 2 — площади Нептуна и Маджоре в Болонье до реконструкции; 3 — площадь Синьории во Флоренции; 4 — площадь Санти Джованни э Паоло в Венеции</vt:lpstr>
      <vt:lpstr>Рис.10. Падуя. Памятник Гаттамелата, 1447 г. Донателло</vt:lpstr>
      <vt:lpstr>Слайд 22</vt:lpstr>
      <vt:lpstr>Слайд 23</vt:lpstr>
      <vt:lpstr>Рис.11. Схема двухъярусных улиц. Леонардо да Винчи</vt:lpstr>
      <vt:lpstr>Слайд 25</vt:lpstr>
      <vt:lpstr>Слайд 26</vt:lpstr>
      <vt:lpstr>Слайд 27</vt:lpstr>
      <vt:lpstr>Рис.13. Идеальные города: 1 — Фра Джокондо (?); 2 — Франческо ди Джорджо Мартини; 3 — Франческо де Марки</vt:lpstr>
      <vt:lpstr>Рис.14. Идеальные города: вверху — Франческо де Марки; внизу — Франческо ди Джорджо Мартини</vt:lpstr>
      <vt:lpstr>Рис.15. Идеальные города: вверху - «нагорные» - Франческо ди Джорджо Мартини; внизу —  город, «прорезанный» рекой, Франческо де Марки</vt:lpstr>
      <vt:lpstr>Рис.16. Идеальные города: 1 — Джованни Беллуччи; 2 — Франческо де Марки; 3 — Буонаюто Лорини; 4 — Антонио Лупичини; 5 — Джироламо Маджи</vt:lpstr>
      <vt:lpstr>Слайд 32</vt:lpstr>
      <vt:lpstr>Слайд 33</vt:lpstr>
      <vt:lpstr>Слайд 34</vt:lpstr>
      <vt:lpstr>Рис.17. Идеальный город и его площади. Джорджо Вазари Младший</vt:lpstr>
      <vt:lpstr>Слайд 36</vt:lpstr>
      <vt:lpstr>Слайд 37</vt:lpstr>
      <vt:lpstr>Слайд 38</vt:lpstr>
      <vt:lpstr>Рис.18. Ла Валлетта. Схематический план города</vt:lpstr>
      <vt:lpstr>Слайд 40</vt:lpstr>
      <vt:lpstr>Рис.19. Терра дель Соле. Схематический план города: 1 — палаццо деи Комиссари; 2 — палаццо делла Камера дель Комерчо; 3 — бастион</vt:lpstr>
      <vt:lpstr>Слайд 42</vt:lpstr>
      <vt:lpstr>Рис.20. Ливорно. Схматический план города: 1 — старая крепость; 2 — ансамбль центральных площадей</vt:lpstr>
      <vt:lpstr>Рис.21. Ливорно. Новая крепость, бастион</vt:lpstr>
      <vt:lpstr>Рис.22. Слева — Пальма Нуова, 1595 г.; справа — Граммикеле (аэрофотосъемка)</vt:lpstr>
      <vt:lpstr>Слайд 46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Италияның Қайта өрлеу дәуірінің қала құрылысы</dc:title>
  <dc:creator>User</dc:creator>
  <cp:lastModifiedBy>Админ</cp:lastModifiedBy>
  <cp:revision>16</cp:revision>
  <dcterms:created xsi:type="dcterms:W3CDTF">2018-11-13T15:00:07Z</dcterms:created>
  <dcterms:modified xsi:type="dcterms:W3CDTF">2020-10-04T10:51:09Z</dcterms:modified>
</cp:coreProperties>
</file>